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2147474015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FFF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en de Paauw | Opple Lighting" userId="9f3719a9-a981-47cb-901d-5ed252b05689" providerId="ADAL" clId="{CF19E730-F255-4F16-833D-AD82D49E97E0}"/>
    <pc:docChg chg="delSld">
      <pc:chgData name="Koen de Paauw | Opple Lighting" userId="9f3719a9-a981-47cb-901d-5ed252b05689" providerId="ADAL" clId="{CF19E730-F255-4F16-833D-AD82D49E97E0}" dt="2025-08-26T07:28:09.608" v="0" actId="47"/>
      <pc:docMkLst>
        <pc:docMk/>
      </pc:docMkLst>
      <pc:sldChg chg="del">
        <pc:chgData name="Koen de Paauw | Opple Lighting" userId="9f3719a9-a981-47cb-901d-5ed252b05689" providerId="ADAL" clId="{CF19E730-F255-4F16-833D-AD82D49E97E0}" dt="2025-08-26T07:28:09.608" v="0" actId="47"/>
        <pc:sldMkLst>
          <pc:docMk/>
          <pc:sldMk cId="558667558" sldId="2128753446"/>
        </pc:sldMkLst>
      </pc:sldChg>
      <pc:sldChg chg="del">
        <pc:chgData name="Koen de Paauw | Opple Lighting" userId="9f3719a9-a981-47cb-901d-5ed252b05689" providerId="ADAL" clId="{CF19E730-F255-4F16-833D-AD82D49E97E0}" dt="2025-08-26T07:28:09.608" v="0" actId="47"/>
        <pc:sldMkLst>
          <pc:docMk/>
          <pc:sldMk cId="1275909803" sldId="2128753500"/>
        </pc:sldMkLst>
      </pc:sldChg>
      <pc:sldMasterChg chg="delSldLayout">
        <pc:chgData name="Koen de Paauw | Opple Lighting" userId="9f3719a9-a981-47cb-901d-5ed252b05689" providerId="ADAL" clId="{CF19E730-F255-4F16-833D-AD82D49E97E0}" dt="2025-08-26T07:28:09.608" v="0" actId="47"/>
        <pc:sldMasterMkLst>
          <pc:docMk/>
          <pc:sldMasterMk cId="972223902" sldId="2147483661"/>
        </pc:sldMasterMkLst>
        <pc:sldLayoutChg chg="del">
          <pc:chgData name="Koen de Paauw | Opple Lighting" userId="9f3719a9-a981-47cb-901d-5ed252b05689" providerId="ADAL" clId="{CF19E730-F255-4F16-833D-AD82D49E97E0}" dt="2025-08-26T07:28:09.608" v="0" actId="47"/>
          <pc:sldLayoutMkLst>
            <pc:docMk/>
            <pc:sldMasterMk cId="972223902" sldId="2147483661"/>
            <pc:sldLayoutMk cId="1413411772" sldId="2147483750"/>
          </pc:sldLayoutMkLst>
        </pc:sldLayoutChg>
      </pc:sldMasterChg>
    </pc:docChg>
  </pc:docChgLst>
  <pc:docChgLst>
    <pc:chgData name="Pim Kemps | Opple Lighting" userId="066ca501-5776-4fec-9ec6-c400fb68d674" providerId="ADAL" clId="{584AA9BC-8AB1-4D6C-966C-97482B9FDD07}"/>
    <pc:docChg chg="custSel modSld">
      <pc:chgData name="Pim Kemps | Opple Lighting" userId="066ca501-5776-4fec-9ec6-c400fb68d674" providerId="ADAL" clId="{584AA9BC-8AB1-4D6C-966C-97482B9FDD07}" dt="2025-07-16T08:33:04.480" v="37" actId="1076"/>
      <pc:docMkLst>
        <pc:docMk/>
      </pc:docMkLst>
      <pc:sldChg chg="delSp mod">
        <pc:chgData name="Pim Kemps | Opple Lighting" userId="066ca501-5776-4fec-9ec6-c400fb68d674" providerId="ADAL" clId="{584AA9BC-8AB1-4D6C-966C-97482B9FDD07}" dt="2025-07-15T07:34:39.152" v="10" actId="478"/>
        <pc:sldMkLst>
          <pc:docMk/>
          <pc:sldMk cId="558667558" sldId="2128753446"/>
        </pc:sldMkLst>
      </pc:sldChg>
      <pc:sldChg chg="delSp modSp mod">
        <pc:chgData name="Pim Kemps | Opple Lighting" userId="066ca501-5776-4fec-9ec6-c400fb68d674" providerId="ADAL" clId="{584AA9BC-8AB1-4D6C-966C-97482B9FDD07}" dt="2025-07-15T14:25:45.206" v="15" actId="27636"/>
        <pc:sldMkLst>
          <pc:docMk/>
          <pc:sldMk cId="1275909803" sldId="2128753500"/>
        </pc:sldMkLst>
      </pc:sldChg>
      <pc:sldChg chg="addSp delSp modSp mod">
        <pc:chgData name="Pim Kemps | Opple Lighting" userId="066ca501-5776-4fec-9ec6-c400fb68d674" providerId="ADAL" clId="{584AA9BC-8AB1-4D6C-966C-97482B9FDD07}" dt="2025-07-16T08:33:04.480" v="37" actId="1076"/>
        <pc:sldMkLst>
          <pc:docMk/>
          <pc:sldMk cId="556815142" sldId="21474740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E4EC4-1654-4CBA-B763-B84EF45D08C0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0FB74-F9AB-4570-8985-BB63B7BFC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8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56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38902" y="1695307"/>
            <a:ext cx="6172200" cy="41766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F98262-8049-4C44-9E3D-F1C6D8DA07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165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AC9B3-879E-42EB-9C85-CA9FE85FFC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3058" y="-107741"/>
            <a:ext cx="13211882" cy="6965741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37C6BEE-D1B6-4C40-BDA5-A3B718214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3B4083-D60B-44AA-9716-1B5A154FD9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24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101007" y="3225103"/>
            <a:ext cx="564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+mn-lt"/>
              </a:rPr>
              <a:t>INTRODUCTION</a:t>
            </a:r>
            <a:endParaRPr lang="nl-NL" sz="5400" b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C79ADA-F8BE-4EA3-AC80-70D0233BA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22B5FC-087C-438D-9AA4-B6B83E41E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704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ansport, handcart&#10;&#10;Description automatically generated">
            <a:extLst>
              <a:ext uri="{FF2B5EF4-FFF2-40B4-BE49-F238E27FC236}">
                <a16:creationId xmlns:a16="http://schemas.microsoft.com/office/drawing/2014/main" id="{43529F8C-0E7A-48E9-9E00-A0BD50E5C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"/>
            <a:ext cx="12192000" cy="685792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10A2B3A-BE38-4192-A7D7-5D074E23F5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D10146-194A-47BE-9F8F-5C0D0C14C3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0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6F0525CD-A74C-4472-8A2B-C1CD6140B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E62B0EE-571B-415A-ADF9-4331D4B47F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6292" y="2703514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  <a:endParaRPr lang="nl-NL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2D09768-EE5D-496C-9E3C-AE35DCF259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06292" y="3540359"/>
            <a:ext cx="4822825" cy="821564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911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>
            <a:extLst>
              <a:ext uri="{FF2B5EF4-FFF2-40B4-BE49-F238E27FC236}">
                <a16:creationId xmlns:a16="http://schemas.microsoft.com/office/drawing/2014/main" id="{8ADF065B-18C4-4584-8026-CAFD464B36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B5799-9029-469F-9316-43624A2417E3}"/>
              </a:ext>
            </a:extLst>
          </p:cNvPr>
          <p:cNvSpPr txBox="1"/>
          <p:nvPr userDrawn="1"/>
        </p:nvSpPr>
        <p:spPr>
          <a:xfrm>
            <a:off x="250168" y="6437559"/>
            <a:ext cx="11691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0">
                <a:solidFill>
                  <a:srgbClr val="005396"/>
                </a:solidFill>
              </a:rPr>
              <a:t>OPPLE Lighting Europe | T: +31 (0)88 056 7888 | </a:t>
            </a:r>
            <a:r>
              <a:rPr lang="en-US" sz="1200" i="0" baseline="0">
                <a:solidFill>
                  <a:srgbClr val="005396"/>
                </a:solidFill>
              </a:rPr>
              <a:t>E</a:t>
            </a:r>
            <a:r>
              <a:rPr lang="en-US" sz="1200" b="0" i="0" baseline="0">
                <a:solidFill>
                  <a:srgbClr val="005396"/>
                </a:solidFill>
              </a:rPr>
              <a:t>: service@opple.com |</a:t>
            </a:r>
            <a:r>
              <a:rPr lang="en-US" sz="1200" i="0">
                <a:solidFill>
                  <a:srgbClr val="005396"/>
                </a:solidFill>
              </a:rPr>
              <a:t> </a:t>
            </a:r>
            <a:r>
              <a:rPr lang="en-US" sz="1200" i="0" err="1">
                <a:solidFill>
                  <a:srgbClr val="005396"/>
                </a:solidFill>
              </a:rPr>
              <a:t>Meerenakkerweg</a:t>
            </a:r>
            <a:r>
              <a:rPr lang="en-US" sz="1200" i="0">
                <a:solidFill>
                  <a:srgbClr val="005396"/>
                </a:solidFill>
              </a:rPr>
              <a:t> 1-07, </a:t>
            </a:r>
            <a:r>
              <a:rPr lang="en-US" sz="1200" i="0" baseline="0">
                <a:solidFill>
                  <a:srgbClr val="005396"/>
                </a:solidFill>
              </a:rPr>
              <a:t>5652 AR Eindhoven, The Netherlands | OPPLE.COM</a:t>
            </a:r>
            <a:endParaRPr lang="nl-NL" sz="1200" i="0">
              <a:solidFill>
                <a:srgbClr val="005396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BE9D0-1A0C-486C-B873-9A9343FAB2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5" y="2814687"/>
            <a:ext cx="3625970" cy="122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9585DE-8266-452C-A446-DC9DD385DA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014" y="2814687"/>
            <a:ext cx="3625969" cy="12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0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556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4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4DCA6-B9CE-E106-B9E8-66DD7D33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C9DEC-A8AA-4646-CFA7-23EB34B60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3" y="466255"/>
            <a:ext cx="1600040" cy="542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C0A33D-37C0-BEF6-D433-089219BDC6CB}"/>
              </a:ext>
            </a:extLst>
          </p:cNvPr>
          <p:cNvSpPr txBox="1"/>
          <p:nvPr userDrawn="1"/>
        </p:nvSpPr>
        <p:spPr>
          <a:xfrm>
            <a:off x="1056710" y="4566904"/>
            <a:ext cx="5757666" cy="10302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95">
                <a:solidFill>
                  <a:schemeClr val="bg1"/>
                </a:solidFill>
                <a:latin typeface="Whitney Light" pitchFamily="2" charset="0"/>
              </a:rPr>
              <a:t>INTRODUCTION</a:t>
            </a:r>
            <a:endParaRPr lang="zh-CN" altLang="en-US" sz="6095">
              <a:solidFill>
                <a:schemeClr val="bg1"/>
              </a:solidFill>
              <a:latin typeface="Whitney Light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768D3E-D2DE-6177-ADF0-FF353A83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1" y="466256"/>
            <a:ext cx="1600033" cy="542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44946-686C-F65D-BC9E-8409AE1991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365" y="729089"/>
            <a:ext cx="10155635" cy="6276181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4E7302D-0A3C-12FE-B833-5AD81C43F7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" y="0"/>
            <a:ext cx="12188019" cy="68557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8F1012-8F6C-4559-25A5-5342A7920FE8}"/>
              </a:ext>
            </a:extLst>
          </p:cNvPr>
          <p:cNvSpPr/>
          <p:nvPr userDrawn="1"/>
        </p:nvSpPr>
        <p:spPr>
          <a:xfrm>
            <a:off x="-1" y="6111204"/>
            <a:ext cx="1869499" cy="56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2032"/>
          </a:p>
        </p:txBody>
      </p:sp>
    </p:spTree>
    <p:extLst>
      <p:ext uri="{BB962C8B-B14F-4D97-AF65-F5344CB8AC3E}">
        <p14:creationId xmlns:p14="http://schemas.microsoft.com/office/powerpoint/2010/main" val="321206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49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5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s_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7CE22-77CB-4A06-9EB7-A2C06B02FD38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C8CFAB-69AF-408F-B1CA-6B6E50A6A5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129" y="-6024325"/>
            <a:ext cx="8680330" cy="86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Bullets_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8775" indent="-358775">
              <a:defRPr/>
            </a:lvl1pPr>
            <a:lvl2pPr marL="806450" indent="-349250">
              <a:defRPr/>
            </a:lvl2pPr>
            <a:lvl3pPr marL="1255713" indent="-341313">
              <a:defRPr/>
            </a:lvl3pPr>
            <a:lvl4pPr marL="1703388" indent="-331788">
              <a:defRPr/>
            </a:lvl4pPr>
            <a:lvl5pPr marL="2151063" indent="-322263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18F857-D7FF-4E9A-ABFE-511B00E7F190}"/>
              </a:ext>
            </a:extLst>
          </p:cNvPr>
          <p:cNvSpPr/>
          <p:nvPr userDrawn="1"/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rgbClr val="004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F700270-2A2C-45EB-A6C3-4B753E363F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89" b="57879"/>
          <a:stretch/>
        </p:blipFill>
        <p:spPr>
          <a:xfrm rot="16200000">
            <a:off x="8167788" y="2833788"/>
            <a:ext cx="4250756" cy="37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2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_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68A0D6-5001-4A50-9669-5F31E9F62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3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A705036-1918-4FFA-B9B8-386BC7D0A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7920" y="1694993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5F6DC75-63D3-47BA-90BF-91A696BFA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83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_Double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506" y="170293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506" y="2526847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7918" y="170293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7918" y="2526847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2577A9-1610-40E7-8938-23526695DD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5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B03056C-C43F-4A85-A639-C701ED82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902" y="1687369"/>
            <a:ext cx="6172200" cy="41845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D78F8-ECE6-435C-BBA8-A481CF2DAF0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5502" y="1695307"/>
            <a:ext cx="3932237" cy="41845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6031A3-A035-4D28-A003-9287DBC23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5298" y="275782"/>
            <a:ext cx="8514018" cy="511266"/>
          </a:xfrm>
        </p:spPr>
        <p:txBody>
          <a:bodyPr/>
          <a:lstStyle/>
          <a:p>
            <a:r>
              <a:rPr lang="en-US"/>
              <a:t>CLICK TO EDIT MASTER TITLE IN CAPITAL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85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9900E-B1DC-BE46-94DF-94255EE0FC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346" y="-105990"/>
            <a:ext cx="2651247" cy="70766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5298" y="275782"/>
            <a:ext cx="8514018" cy="5112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IN CAPITAL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458" y="1693103"/>
            <a:ext cx="11050342" cy="493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Box 3"/>
          <p:cNvSpPr txBox="1"/>
          <p:nvPr userDrawn="1"/>
        </p:nvSpPr>
        <p:spPr>
          <a:xfrm>
            <a:off x="303458" y="6386110"/>
            <a:ext cx="1024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kern="1200">
                <a:solidFill>
                  <a:schemeClr val="tx2"/>
                </a:solidFill>
                <a:latin typeface="Whitney Bold" pitchFamily="50" charset="0"/>
                <a:ea typeface="+mj-ea"/>
                <a:cs typeface="+mj-cs"/>
              </a:rPr>
              <a:t>OPPLE.COM</a:t>
            </a:r>
            <a:endParaRPr lang="nl-NL" sz="1200" b="0" kern="1200">
              <a:solidFill>
                <a:schemeClr val="tx2"/>
              </a:solidFill>
              <a:latin typeface="Whitney Bold" pitchFamily="50" charset="0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58" y="356398"/>
            <a:ext cx="1484330" cy="5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2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66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748" r:id="rId11"/>
    <p:sldLayoutId id="2147483749" r:id="rId12"/>
    <p:sldLayoutId id="2147483682" r:id="rId13"/>
    <p:sldLayoutId id="2147483683" r:id="rId14"/>
    <p:sldLayoutId id="2147483687" r:id="rId15"/>
    <p:sldLayoutId id="2147483746" r:id="rId16"/>
    <p:sldLayoutId id="214748374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05397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21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492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51063" indent="-322263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2">
          <p15:clr>
            <a:srgbClr val="F26B43"/>
          </p15:clr>
        </p15:guide>
        <p15:guide id="2" pos="166">
          <p15:clr>
            <a:srgbClr val="F26B43"/>
          </p15:clr>
        </p15:guide>
        <p15:guide id="3" orient="horz" pos="4178">
          <p15:clr>
            <a:srgbClr val="F26B43"/>
          </p15:clr>
        </p15:guide>
        <p15:guide id="4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52CE-64A9-F863-9D42-E0150207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Universal trunking module</a:t>
            </a:r>
            <a:endParaRPr lang="LID4096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C517D5-FBC8-B5AA-25C3-132D3DD59010}"/>
              </a:ext>
            </a:extLst>
          </p:cNvPr>
          <p:cNvSpPr txBox="1">
            <a:spLocks/>
          </p:cNvSpPr>
          <p:nvPr/>
        </p:nvSpPr>
        <p:spPr>
          <a:xfrm>
            <a:off x="233606" y="3429000"/>
            <a:ext cx="6177440" cy="30548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492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3388" indent="-3317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1063" indent="-3222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Features &amp; Benefits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Universal retrofit module for upgrading existing </a:t>
            </a:r>
            <a:r>
              <a:rPr lang="en-US" sz="1400" dirty="0" err="1"/>
              <a:t>trunking</a:t>
            </a:r>
            <a:r>
              <a:rPr lang="en-US" sz="1400" dirty="0"/>
              <a:t> systems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Tool-free, hassle-free installation for time-saving mounting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Multiple power settings and beam angles for versatile lighting applications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Integrated power switch for quick configuration on-site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Directly compatible with major systems:– </a:t>
            </a:r>
            <a:r>
              <a:rPr lang="en-US" sz="1400" dirty="0" err="1"/>
              <a:t>Trilux</a:t>
            </a:r>
            <a:r>
              <a:rPr lang="en-US" sz="1400" dirty="0"/>
              <a:t> E-Line, </a:t>
            </a:r>
            <a:r>
              <a:rPr lang="en-US" sz="1400" dirty="0" err="1"/>
              <a:t>Regiolux</a:t>
            </a:r>
            <a:r>
              <a:rPr lang="en-US" sz="1400" dirty="0"/>
              <a:t> SMT/SDT/SPT, </a:t>
            </a:r>
            <a:r>
              <a:rPr lang="en-US" sz="1400" dirty="0" err="1"/>
              <a:t>Siteco</a:t>
            </a:r>
            <a:r>
              <a:rPr lang="en-US" sz="1400" dirty="0"/>
              <a:t> DUS, Ridi VLG/VLT/SLG, Philips TTX400, </a:t>
            </a:r>
            <a:r>
              <a:rPr lang="en-US" sz="1400" dirty="0" err="1"/>
              <a:t>Zumtobel</a:t>
            </a:r>
            <a:r>
              <a:rPr lang="en-US" sz="1400" dirty="0"/>
              <a:t> ZX1/ZX2"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With included spring B: also fits </a:t>
            </a:r>
            <a:r>
              <a:rPr lang="en-US" sz="1400" dirty="0" err="1"/>
              <a:t>Zumtobel</a:t>
            </a:r>
            <a:r>
              <a:rPr lang="en-US" sz="1400" dirty="0"/>
              <a:t> </a:t>
            </a:r>
            <a:r>
              <a:rPr lang="en-US" sz="1400" dirty="0" err="1"/>
              <a:t>Tecton</a:t>
            </a:r>
            <a:r>
              <a:rPr lang="en-US" sz="1400" dirty="0"/>
              <a:t>, </a:t>
            </a:r>
            <a:r>
              <a:rPr lang="en-US" sz="1400" dirty="0" err="1"/>
              <a:t>Siteco</a:t>
            </a:r>
            <a:r>
              <a:rPr lang="en-US" sz="1400" dirty="0"/>
              <a:t> </a:t>
            </a:r>
            <a:r>
              <a:rPr lang="en-US" sz="1400" dirty="0" err="1"/>
              <a:t>Modario</a:t>
            </a:r>
            <a:r>
              <a:rPr lang="en-US" sz="1400" dirty="0"/>
              <a:t>, Philips TTX200, and VEKO PNR</a:t>
            </a: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1400" dirty="0"/>
              <a:t>Available in DALI dimmable versions for advanced lighting control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400" dirty="0"/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 Light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 Light"/>
              <a:ea typeface="+mn-ea"/>
              <a:cs typeface="+mn-cs"/>
            </a:endParaRPr>
          </a:p>
        </p:txBody>
      </p:sp>
      <p:graphicFrame>
        <p:nvGraphicFramePr>
          <p:cNvPr id="11" name="Table 6">
            <a:extLst>
              <a:ext uri="{FF2B5EF4-FFF2-40B4-BE49-F238E27FC236}">
                <a16:creationId xmlns:a16="http://schemas.microsoft.com/office/drawing/2014/main" id="{4115287A-90FA-C46F-1039-59960984F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655107"/>
              </p:ext>
            </p:extLst>
          </p:nvPr>
        </p:nvGraphicFramePr>
        <p:xfrm>
          <a:off x="6821877" y="3701090"/>
          <a:ext cx="4107482" cy="2987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64383">
                  <a:extLst>
                    <a:ext uri="{9D8B030D-6E8A-4147-A177-3AD203B41FA5}">
                      <a16:colId xmlns:a16="http://schemas.microsoft.com/office/drawing/2014/main" val="2376737939"/>
                    </a:ext>
                  </a:extLst>
                </a:gridCol>
                <a:gridCol w="2943099">
                  <a:extLst>
                    <a:ext uri="{9D8B030D-6E8A-4147-A177-3AD203B41FA5}">
                      <a16:colId xmlns:a16="http://schemas.microsoft.com/office/drawing/2014/main" val="1318750119"/>
                    </a:ext>
                  </a:extLst>
                </a:gridCol>
              </a:tblGrid>
              <a:tr h="279044">
                <a:tc>
                  <a:txBody>
                    <a:bodyPr/>
                    <a:lstStyle/>
                    <a:p>
                      <a:r>
                        <a:rPr lang="en-GB" sz="1300" b="1"/>
                        <a:t>Power</a:t>
                      </a:r>
                      <a:endParaRPr lang="en-NL" sz="1300" b="1"/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28/46W, 68/85W</a:t>
                      </a:r>
                      <a:endParaRPr lang="en-NL" sz="1200" b="0">
                        <a:solidFill>
                          <a:schemeClr val="tx1"/>
                        </a:solidFill>
                      </a:endParaRP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2076224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r>
                        <a:rPr lang="en-GB" sz="1300" b="1"/>
                        <a:t>CCT</a:t>
                      </a:r>
                      <a:endParaRPr lang="en-NL" sz="1300" b="1"/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4000K</a:t>
                      </a:r>
                      <a:endParaRPr lang="en-NL" sz="1200" b="0">
                        <a:solidFill>
                          <a:schemeClr val="tx1"/>
                        </a:solidFill>
                      </a:endParaRP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0989880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r>
                        <a:rPr lang="en-GB" sz="1300" b="1"/>
                        <a:t>Output</a:t>
                      </a:r>
                      <a:endParaRPr lang="en-NL" sz="1300" b="1"/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5040/8282lm, 12,240/15,300 lm</a:t>
                      </a:r>
                      <a:endParaRPr lang="en-NL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1423455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r>
                        <a:rPr lang="en-GB" sz="1300" b="1"/>
                        <a:t>Efficacy</a:t>
                      </a:r>
                      <a:endParaRPr lang="en-NL" sz="1300" b="1"/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180lm/W</a:t>
                      </a: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3286403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r>
                        <a:rPr lang="en-GB" sz="1300" b="1"/>
                        <a:t>Beam Angle</a:t>
                      </a:r>
                      <a:endParaRPr lang="en-NL" sz="1300" b="1"/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W(120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), M(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80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), N(60), BW, Diffusor</a:t>
                      </a:r>
                      <a:endParaRPr lang="en-GB" sz="1200" b="0">
                        <a:solidFill>
                          <a:schemeClr val="tx1"/>
                        </a:solidFill>
                      </a:endParaRP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0549693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r>
                        <a:rPr lang="en-GB" sz="1300" b="1"/>
                        <a:t>Dimensions</a:t>
                      </a:r>
                      <a:endParaRPr lang="en-NL" sz="1300" b="1"/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>
                          <a:solidFill>
                            <a:schemeClr val="tx1"/>
                          </a:solidFill>
                        </a:rPr>
                        <a:t>L1500</a:t>
                      </a: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1598024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/>
                        <a:t>Dimming</a:t>
                      </a:r>
                    </a:p>
                  </a:txBody>
                  <a:tcPr marT="50292" marB="50292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On/Off, DALI2</a:t>
                      </a:r>
                      <a:endParaRPr lang="en-NL" sz="1200" b="0"/>
                    </a:p>
                  </a:txBody>
                  <a:tcPr marT="50292" marB="50292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0955953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/>
                        <a:t>CRI</a:t>
                      </a:r>
                    </a:p>
                  </a:txBody>
                  <a:tcPr marT="50292" marB="50292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/>
                        <a:t>&gt;80</a:t>
                      </a:r>
                      <a:endParaRPr lang="en-NL" sz="1200" b="0"/>
                    </a:p>
                  </a:txBody>
                  <a:tcPr marT="50292" marB="50292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417432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/>
                        <a:t>IP</a:t>
                      </a: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/>
                        <a:t>IP20</a:t>
                      </a: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851050"/>
                  </a:ext>
                </a:extLst>
              </a:tr>
              <a:tr h="27904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300" b="1"/>
                        <a:t>Lifetime</a:t>
                      </a: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/>
                        <a:t>100,000hrs (L70)</a:t>
                      </a:r>
                    </a:p>
                  </a:txBody>
                  <a:tcPr marT="50292" marB="502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2843880"/>
                  </a:ext>
                </a:extLst>
              </a:tr>
            </a:tbl>
          </a:graphicData>
        </a:graphic>
      </p:graphicFrame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2ECAAE-9406-A711-9264-8D1AF82F95AE}"/>
              </a:ext>
            </a:extLst>
          </p:cNvPr>
          <p:cNvSpPr txBox="1">
            <a:spLocks/>
          </p:cNvSpPr>
          <p:nvPr/>
        </p:nvSpPr>
        <p:spPr>
          <a:xfrm>
            <a:off x="6729743" y="3429000"/>
            <a:ext cx="2135806" cy="363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Key </a:t>
            </a:r>
            <a:r>
              <a:rPr lang="en-GB" sz="1600" dirty="0">
                <a:solidFill>
                  <a:srgbClr val="005396"/>
                </a:solidFill>
              </a:rPr>
              <a:t>Technical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005396"/>
                </a:solidFill>
                <a:effectLst/>
                <a:uLnTx/>
                <a:uFillTx/>
                <a:latin typeface="Whitney Light"/>
                <a:ea typeface="+mn-ea"/>
                <a:cs typeface="+mn-cs"/>
              </a:rPr>
              <a:t> Specs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DC9E38-5034-26D2-E6E4-414725CC1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8465" y="343862"/>
            <a:ext cx="621702" cy="62170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07BCF-912F-4114-B58E-DB1FF8AE2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1325" y="358028"/>
            <a:ext cx="593371" cy="593371"/>
          </a:xfrm>
          <a:prstGeom prst="rect">
            <a:avLst/>
          </a:prstGeom>
        </p:spPr>
      </p:pic>
      <p:pic>
        <p:nvPicPr>
          <p:cNvPr id="7" name="Picture 6" descr="Long white light pole&#10;&#10;AI-generated content may be incorrect.">
            <a:extLst>
              <a:ext uri="{FF2B5EF4-FFF2-40B4-BE49-F238E27FC236}">
                <a16:creationId xmlns:a16="http://schemas.microsoft.com/office/drawing/2014/main" id="{0AE25DA8-C4ED-4715-376F-180D364160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84" b="90222" l="10000" r="91433">
                        <a14:foregroundMark x1="87865" y1="18020" x2="88399" y2="16970"/>
                        <a14:foregroundMark x1="89775" y1="10222" x2="88596" y2="8525"/>
                        <a14:foregroundMark x1="91433" y1="7192" x2="90618" y2="6384"/>
                        <a14:foregroundMark x1="13315" y1="90222" x2="11938" y2="88929"/>
                        <a14:foregroundMark x1="29185" y1="81657" x2="33680" y2="7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5043">
            <a:off x="485494" y="37598"/>
            <a:ext cx="5673663" cy="39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15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46AA"/>
      </a:dk2>
      <a:lt2>
        <a:srgbClr val="5A5A5A"/>
      </a:lt2>
      <a:accent1>
        <a:srgbClr val="BBD7FF"/>
      </a:accent1>
      <a:accent2>
        <a:srgbClr val="0046AA"/>
      </a:accent2>
      <a:accent3>
        <a:srgbClr val="5A5A5A"/>
      </a:accent3>
      <a:accent4>
        <a:srgbClr val="FFFFFF"/>
      </a:accent4>
      <a:accent5>
        <a:srgbClr val="AEABAB"/>
      </a:accent5>
      <a:accent6>
        <a:srgbClr val="8986CA"/>
      </a:accent6>
      <a:hlink>
        <a:srgbClr val="0563C1"/>
      </a:hlink>
      <a:folHlink>
        <a:srgbClr val="8986CA"/>
      </a:folHlink>
    </a:clrScheme>
    <a:fontScheme name="OPPLE font">
      <a:majorFont>
        <a:latin typeface="Whitney Light"/>
        <a:ea typeface=""/>
        <a:cs typeface=""/>
      </a:majorFont>
      <a:minorFont>
        <a:latin typeface="Whitne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OPPLE 2019-01" id="{817BC600-05DE-4A78-885F-5F519D5D73C8}" vid="{0AE80EBB-35C9-4F1F-9BA8-E4C8664819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f7de41-d7a7-4947-8b74-427231b8240e">
      <Terms xmlns="http://schemas.microsoft.com/office/infopath/2007/PartnerControls"/>
    </lcf76f155ced4ddcb4097134ff3c332f>
    <TaxCatchAll xmlns="d8bb9b05-0166-4236-b3d3-3642d01cc4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17A4AF58EE3F45955D2956732F65BA" ma:contentTypeVersion="16" ma:contentTypeDescription="Create a new document." ma:contentTypeScope="" ma:versionID="6a12912450f783d0d1cde6c2a2e7bc4c">
  <xsd:schema xmlns:xsd="http://www.w3.org/2001/XMLSchema" xmlns:xs="http://www.w3.org/2001/XMLSchema" xmlns:p="http://schemas.microsoft.com/office/2006/metadata/properties" xmlns:ns2="fdf7de41-d7a7-4947-8b74-427231b8240e" xmlns:ns3="d8bb9b05-0166-4236-b3d3-3642d01cc481" targetNamespace="http://schemas.microsoft.com/office/2006/metadata/properties" ma:root="true" ma:fieldsID="f1ff06eeac629cae3dbe6472548ae9cd" ns2:_="" ns3:_="">
    <xsd:import namespace="fdf7de41-d7a7-4947-8b74-427231b8240e"/>
    <xsd:import namespace="d8bb9b05-0166-4236-b3d3-3642d01cc4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7de41-d7a7-4947-8b74-427231b82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4ae8b87-17ba-4e55-99ee-4322953f23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b9b05-0166-4236-b3d3-3642d01cc48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eded4ed-59dc-40e9-9401-690ed9b3d37c}" ma:internalName="TaxCatchAll" ma:showField="CatchAllData" ma:web="d8bb9b05-0166-4236-b3d3-3642d01cc4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7DA0E8-2A1B-494C-9360-4D9CFA77E56E}">
  <ds:schemaRefs>
    <ds:schemaRef ds:uri="http://schemas.microsoft.com/office/2006/metadata/properties"/>
    <ds:schemaRef ds:uri="http://schemas.microsoft.com/office/infopath/2007/PartnerControls"/>
    <ds:schemaRef ds:uri="fdf7de41-d7a7-4947-8b74-427231b8240e"/>
    <ds:schemaRef ds:uri="d8bb9b05-0166-4236-b3d3-3642d01cc481"/>
  </ds:schemaRefs>
</ds:datastoreItem>
</file>

<file path=customXml/itemProps2.xml><?xml version="1.0" encoding="utf-8"?>
<ds:datastoreItem xmlns:ds="http://schemas.openxmlformats.org/officeDocument/2006/customXml" ds:itemID="{BB528773-057D-4D18-9BE3-5665F51EC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B7F689-2F20-4C83-8CB9-BF75059AF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f7de41-d7a7-4947-8b74-427231b8240e"/>
    <ds:schemaRef ds:uri="d8bb9b05-0166-4236-b3d3-3642d01cc4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2933</TotalTime>
  <Words>156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Symbol</vt:lpstr>
      <vt:lpstr>Whitney Bold</vt:lpstr>
      <vt:lpstr>Whitney Light</vt:lpstr>
      <vt:lpstr>Office Theme</vt:lpstr>
      <vt:lpstr>Universal trunking module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Moniek Flanagan | Opple Lighting</dc:creator>
  <cp:lastModifiedBy>Koen de Paauw | Opple Lighting</cp:lastModifiedBy>
  <cp:revision>6</cp:revision>
  <cp:lastPrinted>2024-06-10T11:26:17Z</cp:lastPrinted>
  <dcterms:created xsi:type="dcterms:W3CDTF">2023-01-10T12:55:22Z</dcterms:created>
  <dcterms:modified xsi:type="dcterms:W3CDTF">2025-08-26T07:28:10Z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0x0101001A17A4AF58EE3F45955D2956732F65BA</vt:lpwstr>
  </property>
</Properties>
</file>